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59" r:id="rId5"/>
    <p:sldId id="258" r:id="rId6"/>
    <p:sldId id="261" r:id="rId7"/>
    <p:sldId id="262" r:id="rId8"/>
    <p:sldId id="263" r:id="rId9"/>
    <p:sldId id="264" r:id="rId10"/>
    <p:sldId id="266" r:id="rId11"/>
    <p:sldId id="265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199" y="1295400"/>
            <a:ext cx="8228013" cy="1927225"/>
          </a:xfrm>
        </p:spPr>
        <p:txBody>
          <a:bodyPr tIns="0" bIns="0" anchor="b" anchorCtr="0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199" y="3307976"/>
            <a:ext cx="8228013" cy="1066800"/>
          </a:xfrm>
        </p:spPr>
        <p:txBody>
          <a:bodyPr tIns="0" bIns="0"/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3/12/2013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8292818" y="5804647"/>
            <a:ext cx="367088" cy="67710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sz="4400">
                <a:solidFill>
                  <a:schemeClr val="accent1"/>
                </a:solidFill>
                <a:latin typeface="Wingdings" pitchFamily="2" charset="2"/>
              </a:rPr>
              <a:t>S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3/12/2013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81001"/>
            <a:ext cx="3509683" cy="2209800"/>
          </a:xfrm>
        </p:spPr>
        <p:txBody>
          <a:bodyPr anchor="b"/>
          <a:lstStyle>
            <a:lvl1pPr algn="l">
              <a:defRPr sz="44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0" y="273050"/>
            <a:ext cx="3657600" cy="585311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649071"/>
            <a:ext cx="3509683" cy="3388192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79BC7E7-EA8E-4DA7-915E-CC098D9BADCB}" type="datetimeFigureOut">
              <a:rPr lang="en-US" smtClean="0"/>
              <a:t>3/12/2013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1425" y="381001"/>
            <a:ext cx="3635375" cy="2209800"/>
          </a:xfrm>
        </p:spPr>
        <p:txBody>
          <a:bodyPr anchor="b"/>
          <a:lstStyle>
            <a:lvl1pPr algn="l">
              <a:defRPr sz="44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1425" y="2649070"/>
            <a:ext cx="3635375" cy="3505667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79BC7E7-EA8E-4DA7-915E-CC098D9BADCB}" type="datetimeFigureOut">
              <a:rPr lang="en-US" smtClean="0"/>
              <a:t>3/12/2013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28600" y="1143000"/>
            <a:ext cx="4267200" cy="4267200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1425" y="381001"/>
            <a:ext cx="3635375" cy="2209800"/>
          </a:xfrm>
        </p:spPr>
        <p:txBody>
          <a:bodyPr anchor="b"/>
          <a:lstStyle>
            <a:lvl1pPr algn="l">
              <a:defRPr sz="44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1425" y="2649070"/>
            <a:ext cx="3635375" cy="3505667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79BC7E7-EA8E-4DA7-915E-CC098D9BADCB}" type="datetimeFigureOut">
              <a:rPr lang="en-US" smtClean="0"/>
              <a:t>3/12/2013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90600" y="2590800"/>
            <a:ext cx="3505200" cy="3505200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2479675" y="1260475"/>
            <a:ext cx="1254125" cy="1254125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0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269875" y="762000"/>
            <a:ext cx="2092325" cy="2092325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568388"/>
            <a:ext cx="8228013" cy="3468875"/>
          </a:xfrm>
        </p:spPr>
        <p:txBody>
          <a:bodyPr vert="eaVert"/>
          <a:lstStyle>
            <a:lvl5pPr>
              <a:defRPr/>
            </a:lvl5pPr>
            <a:lvl6pPr marL="1719072">
              <a:defRPr/>
            </a:lvl6pPr>
            <a:lvl7pPr marL="1719072">
              <a:defRPr/>
            </a:lvl7pPr>
            <a:lvl8pPr marL="1719072">
              <a:defRPr/>
            </a:lvl8pPr>
            <a:lvl9pPr marL="1719072"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3/12/2013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6600" y="274638"/>
            <a:ext cx="1524000" cy="5851525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16859"/>
            <a:ext cx="6019800" cy="5615642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3/12/2013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3/12/2013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3/12/2013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36694"/>
            <a:ext cx="6400800" cy="1362075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6399" y="3609695"/>
            <a:ext cx="5181601" cy="1500187"/>
          </a:xfrm>
        </p:spPr>
        <p:txBody>
          <a:bodyPr anchor="t" anchorCtr="0"/>
          <a:lstStyle>
            <a:lvl1pPr marL="0" indent="0" algn="r">
              <a:spcBef>
                <a:spcPts val="300"/>
              </a:spcBef>
              <a:buNone/>
              <a:defRPr sz="1800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79BC7E7-EA8E-4DA7-915E-CC098D9BADCB}" type="datetimeFigureOut">
              <a:rPr lang="en-US" smtClean="0"/>
              <a:t>3/12/2013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38999" y="6356350"/>
            <a:ext cx="144621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8292818" y="5804647"/>
            <a:ext cx="367088" cy="67710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sz="4400">
                <a:solidFill>
                  <a:schemeClr val="accent1"/>
                </a:solidFill>
                <a:latin typeface="Wingdings" pitchFamily="2" charset="2"/>
              </a:rPr>
              <a:t>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0664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4753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tabLst/>
              <a:defRPr sz="1600"/>
            </a:lvl6pPr>
            <a:lvl7pPr marL="2173288" indent="-227013">
              <a:tabLst/>
              <a:defRPr sz="1600"/>
            </a:lvl7pPr>
            <a:lvl8pPr marL="2398713" indent="-227013">
              <a:tabLst/>
              <a:defRPr sz="1600"/>
            </a:lvl8pPr>
            <a:lvl9pPr marL="2625725" indent="-227013">
              <a:tabLst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3/12/2013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2232211"/>
            <a:ext cx="3767328" cy="762000"/>
          </a:xfrm>
        </p:spPr>
        <p:txBody>
          <a:bodyPr anchor="b">
            <a:noAutofit/>
          </a:bodyPr>
          <a:lstStyle>
            <a:lvl1pPr marL="0" indent="0" algn="ctr">
              <a:lnSpc>
                <a:spcPts val="2600"/>
              </a:lnSpc>
              <a:spcBef>
                <a:spcPts val="0"/>
              </a:spcBef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0664" y="3160059"/>
            <a:ext cx="3767328" cy="289149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1578" y="2232211"/>
            <a:ext cx="3767328" cy="762000"/>
          </a:xfrm>
        </p:spPr>
        <p:txBody>
          <a:bodyPr anchor="b">
            <a:noAutofit/>
          </a:bodyPr>
          <a:lstStyle>
            <a:lvl1pPr marL="0" indent="0" algn="ctr">
              <a:lnSpc>
                <a:spcPts val="2600"/>
              </a:lnSpc>
              <a:spcBef>
                <a:spcPts val="0"/>
              </a:spcBef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1578" y="3160059"/>
            <a:ext cx="3767328" cy="289149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3/12/2013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2784475"/>
            <a:ext cx="7656512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3/12/2013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762000" y="4497070"/>
            <a:ext cx="7656512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36008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3/12/2013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4636008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9" name="Content Placeholder 2"/>
          <p:cNvSpPr>
            <a:spLocks noGrp="1"/>
          </p:cNvSpPr>
          <p:nvPr>
            <p:ph sz="half" idx="14"/>
          </p:nvPr>
        </p:nvSpPr>
        <p:spPr>
          <a:xfrm>
            <a:off x="740664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36008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3/12/2013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4636008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73288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2572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739775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739775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73288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2572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3/12/2013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45141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9775" y="2770094"/>
            <a:ext cx="7662864" cy="32671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79BC7E7-EA8E-4DA7-915E-CC098D9BADCB}" type="datetimeFigureOut">
              <a:rPr lang="en-US" smtClean="0"/>
              <a:t>3/12/2013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789613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05300" y="635635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accent1"/>
        </a:buClr>
        <a:buSzPct val="90000"/>
        <a:buFont typeface="Wingdings" pitchFamily="2" charset="2"/>
        <a:buChar char="S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S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" pitchFamily="2" charset="2"/>
        <a:buChar char="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Thematic Unit Presentation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Jodi Ide</a:t>
            </a:r>
          </a:p>
          <a:p>
            <a:r>
              <a:rPr lang="en-US" dirty="0" smtClean="0"/>
              <a:t>Brighton High School</a:t>
            </a:r>
          </a:p>
          <a:p>
            <a:r>
              <a:rPr lang="en-US" dirty="0" smtClean="0"/>
              <a:t>AP European History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56400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 – Meeting Objectives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49234836"/>
              </p:ext>
            </p:extLst>
          </p:nvPr>
        </p:nvGraphicFramePr>
        <p:xfrm>
          <a:off x="739775" y="1488141"/>
          <a:ext cx="7662861" cy="56440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1429"/>
                <a:gridCol w="851429"/>
                <a:gridCol w="851429"/>
                <a:gridCol w="851429"/>
                <a:gridCol w="851429"/>
                <a:gridCol w="851429"/>
                <a:gridCol w="851429"/>
                <a:gridCol w="851429"/>
                <a:gridCol w="851429"/>
              </a:tblGrid>
              <a:tr h="35312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No Idea</a:t>
                      </a:r>
                      <a:endParaRPr lang="en-US" sz="12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Somewhat of an Idea</a:t>
                      </a:r>
                      <a:endParaRPr lang="en-US" sz="12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An Idea</a:t>
                      </a:r>
                      <a:endParaRPr lang="en-US" sz="12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Confident</a:t>
                      </a:r>
                      <a:endParaRPr lang="en-US" sz="12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5312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2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Before</a:t>
                      </a:r>
                      <a:endParaRPr lang="en-US" sz="1200" b="1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After</a:t>
                      </a:r>
                      <a:endParaRPr lang="en-US" sz="12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Before</a:t>
                      </a:r>
                      <a:endParaRPr lang="en-US" sz="1200" b="1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After</a:t>
                      </a:r>
                      <a:endParaRPr lang="en-US" sz="12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Before</a:t>
                      </a:r>
                      <a:endParaRPr lang="en-US" sz="1200" b="1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After</a:t>
                      </a:r>
                      <a:endParaRPr lang="en-US" sz="12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Before</a:t>
                      </a:r>
                      <a:endParaRPr lang="en-US" sz="1200" b="1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After</a:t>
                      </a:r>
                      <a:endParaRPr lang="en-US" sz="12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5312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Thesis Statement</a:t>
                      </a:r>
                      <a:endParaRPr lang="en-US" sz="12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1.5%</a:t>
                      </a:r>
                      <a:endParaRPr lang="en-US" sz="1200" b="1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0%</a:t>
                      </a:r>
                      <a:endParaRPr lang="en-US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13.6%</a:t>
                      </a:r>
                      <a:endParaRPr lang="en-US" sz="1200" b="1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3.6%</a:t>
                      </a:r>
                      <a:endParaRPr lang="en-US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37.9%</a:t>
                      </a:r>
                      <a:endParaRPr lang="en-US" sz="1200" b="1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25%</a:t>
                      </a:r>
                      <a:endParaRPr lang="en-US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47%</a:t>
                      </a:r>
                      <a:endParaRPr lang="en-US" sz="1200" b="1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71.4%</a:t>
                      </a:r>
                      <a:endParaRPr lang="en-US" dirty="0"/>
                    </a:p>
                  </a:txBody>
                  <a:tcPr marL="68580" marR="68580" marT="0" marB="0"/>
                </a:tc>
              </a:tr>
              <a:tr h="35312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Topic Sentence</a:t>
                      </a:r>
                      <a:endParaRPr lang="en-US" sz="12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0%</a:t>
                      </a:r>
                      <a:endParaRPr lang="en-US" sz="1200" b="1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0%</a:t>
                      </a:r>
                      <a:endParaRPr lang="en-US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10.6%</a:t>
                      </a:r>
                      <a:endParaRPr lang="en-US" sz="1200" b="1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5.4%</a:t>
                      </a:r>
                      <a:endParaRPr lang="en-US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41.5%</a:t>
                      </a:r>
                      <a:endParaRPr lang="en-US" sz="1200" b="1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32.1%</a:t>
                      </a:r>
                      <a:endParaRPr lang="en-US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47.7%</a:t>
                      </a:r>
                      <a:endParaRPr lang="en-US" sz="1200" b="1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62.5%</a:t>
                      </a:r>
                      <a:endParaRPr lang="en-US" dirty="0"/>
                    </a:p>
                  </a:txBody>
                  <a:tcPr marL="68580" marR="68580" marT="0" marB="0"/>
                </a:tc>
              </a:tr>
              <a:tr h="52243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Grouping of Documents</a:t>
                      </a: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19.7%</a:t>
                      </a:r>
                      <a:endParaRPr lang="en-US" sz="1200" b="1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0%</a:t>
                      </a:r>
                      <a:endParaRPr lang="en-US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42.4%</a:t>
                      </a:r>
                      <a:endParaRPr lang="en-US" sz="1200" b="1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8.9%</a:t>
                      </a:r>
                      <a:endParaRPr lang="en-US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25.5%</a:t>
                      </a:r>
                      <a:endParaRPr lang="en-US" sz="1200" b="1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51.8%</a:t>
                      </a:r>
                      <a:endParaRPr lang="en-US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12.1%</a:t>
                      </a:r>
                      <a:endParaRPr lang="en-US" sz="1200" b="1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39.3%</a:t>
                      </a:r>
                      <a:endParaRPr lang="en-US" dirty="0"/>
                    </a:p>
                  </a:txBody>
                  <a:tcPr marL="68580" marR="68580" marT="0" marB="0"/>
                </a:tc>
              </a:tr>
              <a:tr h="35312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Attrition of Documents</a:t>
                      </a: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62.1%</a:t>
                      </a:r>
                      <a:endParaRPr lang="en-US" sz="1200" b="1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5.4%</a:t>
                      </a:r>
                      <a:endParaRPr lang="en-US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22.7%</a:t>
                      </a:r>
                      <a:endParaRPr lang="en-US" sz="1200" b="1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12.5%</a:t>
                      </a:r>
                      <a:endParaRPr lang="en-US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6.1%</a:t>
                      </a:r>
                      <a:endParaRPr lang="en-US" sz="1200" b="1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35.7%</a:t>
                      </a:r>
                      <a:endParaRPr lang="en-US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9.1%</a:t>
                      </a:r>
                      <a:endParaRPr lang="en-US" sz="1200" b="1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46.4%</a:t>
                      </a:r>
                      <a:endParaRPr lang="en-US" dirty="0"/>
                    </a:p>
                  </a:txBody>
                  <a:tcPr marL="68580" marR="68580" marT="0" marB="0"/>
                </a:tc>
              </a:tr>
              <a:tr h="35312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Analysis of Documents</a:t>
                      </a: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7.5%</a:t>
                      </a:r>
                      <a:endParaRPr lang="en-US" sz="1200" b="1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0%</a:t>
                      </a:r>
                      <a:endParaRPr lang="en-US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21.2%</a:t>
                      </a:r>
                      <a:endParaRPr lang="en-US" sz="1200" b="1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21.2%</a:t>
                      </a:r>
                      <a:endParaRPr lang="en-US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51.5%</a:t>
                      </a:r>
                      <a:endParaRPr lang="en-US" sz="1200" b="1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42.9%</a:t>
                      </a:r>
                      <a:endParaRPr lang="en-US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19.7%</a:t>
                      </a:r>
                      <a:endParaRPr lang="en-US" sz="1200" b="1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44.6%</a:t>
                      </a:r>
                      <a:endParaRPr lang="en-US" dirty="0"/>
                    </a:p>
                  </a:txBody>
                  <a:tcPr marL="68580" marR="68580" marT="0" marB="0"/>
                </a:tc>
              </a:tr>
              <a:tr h="69657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Point of View or Bias of Documents</a:t>
                      </a: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4.5%</a:t>
                      </a:r>
                      <a:endParaRPr lang="en-US" sz="1200" b="1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0%</a:t>
                      </a:r>
                      <a:endParaRPr lang="en-US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25.8%</a:t>
                      </a:r>
                      <a:endParaRPr lang="en-US" sz="1200" b="1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7.1%</a:t>
                      </a:r>
                      <a:endParaRPr lang="en-US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45.5%</a:t>
                      </a:r>
                      <a:endParaRPr lang="en-US" sz="1200" b="1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50%</a:t>
                      </a:r>
                      <a:endParaRPr lang="en-US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24.2%</a:t>
                      </a:r>
                      <a:endParaRPr lang="en-US" sz="1200" b="1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42.9%</a:t>
                      </a:r>
                      <a:endParaRPr lang="en-US" dirty="0"/>
                    </a:p>
                  </a:txBody>
                  <a:tcPr marL="68580" marR="68580" marT="0" marB="0"/>
                </a:tc>
              </a:tr>
              <a:tr h="52243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Tone within a Document</a:t>
                      </a: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13.6%</a:t>
                      </a:r>
                      <a:endParaRPr lang="en-US" sz="1200" b="1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1.8%</a:t>
                      </a:r>
                      <a:endParaRPr lang="en-US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25.8%</a:t>
                      </a:r>
                      <a:endParaRPr lang="en-US" sz="1200" b="1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28.6%</a:t>
                      </a:r>
                      <a:endParaRPr lang="en-US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28.8%</a:t>
                      </a:r>
                      <a:endParaRPr lang="en-US" sz="1200" b="1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42.9%</a:t>
                      </a:r>
                      <a:endParaRPr lang="en-US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31.8%</a:t>
                      </a:r>
                      <a:endParaRPr lang="en-US" sz="1200" b="1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26.8%</a:t>
                      </a:r>
                      <a:endParaRPr lang="en-US" dirty="0"/>
                    </a:p>
                  </a:txBody>
                  <a:tcPr marL="68580" marR="68580" marT="0" marB="0"/>
                </a:tc>
              </a:tr>
              <a:tr h="69657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Citing Documents within Essay</a:t>
                      </a: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6.1%</a:t>
                      </a:r>
                      <a:endParaRPr lang="en-US" sz="1200" b="1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0%</a:t>
                      </a:r>
                      <a:endParaRPr lang="en-US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25.8%</a:t>
                      </a:r>
                      <a:endParaRPr lang="en-US" sz="1200" b="1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1.8%</a:t>
                      </a:r>
                      <a:endParaRPr lang="en-US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28.8%</a:t>
                      </a:r>
                      <a:endParaRPr lang="en-US" sz="1200" b="1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17.9%</a:t>
                      </a:r>
                      <a:endParaRPr lang="en-US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31.8%</a:t>
                      </a:r>
                      <a:endParaRPr lang="en-US" sz="1200" b="1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80.4%</a:t>
                      </a:r>
                      <a:endParaRPr lang="en-US" dirty="0"/>
                    </a:p>
                  </a:txBody>
                  <a:tcPr marL="68580" marR="68580" marT="0" marB="0"/>
                </a:tc>
              </a:tr>
              <a:tr h="52243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Reliability of a Document</a:t>
                      </a: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12.1%</a:t>
                      </a:r>
                      <a:endParaRPr lang="en-US" sz="1200" b="1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0%</a:t>
                      </a:r>
                      <a:endParaRPr lang="en-US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19.7%</a:t>
                      </a:r>
                      <a:endParaRPr lang="en-US" sz="1200" b="1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8.9%</a:t>
                      </a:r>
                      <a:endParaRPr lang="en-US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47%</a:t>
                      </a:r>
                      <a:endParaRPr lang="en-US" sz="1200" b="1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41.1%</a:t>
                      </a:r>
                      <a:endParaRPr lang="en-US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21.2%</a:t>
                      </a:r>
                      <a:endParaRPr lang="en-US" sz="1200" b="1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50%</a:t>
                      </a:r>
                      <a:endParaRPr lang="en-US" dirty="0"/>
                    </a:p>
                  </a:txBody>
                  <a:tcPr marL="68580" marR="68580" marT="0" marB="0"/>
                </a:tc>
              </a:tr>
              <a:tr h="35312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61819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Facilitator </a:t>
            </a:r>
            <a:r>
              <a:rPr lang="en-US" dirty="0"/>
              <a:t>Evaluation</a:t>
            </a:r>
          </a:p>
          <a:p>
            <a:r>
              <a:rPr lang="en-US" dirty="0"/>
              <a:t>Materials/Technology</a:t>
            </a:r>
          </a:p>
          <a:p>
            <a:r>
              <a:rPr lang="en-US" dirty="0"/>
              <a:t>Environment</a:t>
            </a:r>
          </a:p>
          <a:p>
            <a:r>
              <a:rPr lang="en-US" dirty="0"/>
              <a:t>Continuity &amp; </a:t>
            </a:r>
            <a:r>
              <a:rPr lang="en-US" dirty="0" smtClean="0"/>
              <a:t>Conformity</a:t>
            </a:r>
          </a:p>
          <a:p>
            <a:pPr lvl="1"/>
            <a:r>
              <a:rPr lang="en-US" dirty="0" smtClean="0"/>
              <a:t>Design timing needed to be changed.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33307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Thoughts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My objectives were met!</a:t>
            </a:r>
          </a:p>
          <a:p>
            <a:r>
              <a:rPr lang="en-US" dirty="0" smtClean="0"/>
              <a:t>Students need additional practice – especially with tone within a document.</a:t>
            </a:r>
          </a:p>
          <a:p>
            <a:r>
              <a:rPr lang="en-US" dirty="0" smtClean="0"/>
              <a:t>I need to adjust my timing in my design document.</a:t>
            </a:r>
          </a:p>
          <a:p>
            <a:r>
              <a:rPr lang="en-US" dirty="0" smtClean="0"/>
              <a:t>The ADDIE </a:t>
            </a:r>
            <a:r>
              <a:rPr lang="en-US" smtClean="0"/>
              <a:t>model works!</a:t>
            </a:r>
          </a:p>
        </p:txBody>
      </p:sp>
    </p:spTree>
    <p:extLst>
      <p:ext uri="{BB962C8B-B14F-4D97-AF65-F5344CB8AC3E}">
        <p14:creationId xmlns:p14="http://schemas.microsoft.com/office/powerpoint/2010/main" val="18846018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Thematic Unit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Learning Goal: Students will be able to understand the requirements of document</a:t>
            </a:r>
            <a:r>
              <a:rPr lang="en-US" dirty="0" smtClean="0"/>
              <a:t>-based </a:t>
            </a:r>
            <a:r>
              <a:rPr lang="en-US" dirty="0"/>
              <a:t>essay questions </a:t>
            </a:r>
            <a:r>
              <a:rPr lang="en-US" dirty="0" smtClean="0"/>
              <a:t>for the AP European History test and </a:t>
            </a:r>
            <a:r>
              <a:rPr lang="en-US" dirty="0"/>
              <a:t>be able to write </a:t>
            </a:r>
            <a:r>
              <a:rPr lang="en-US" dirty="0" smtClean="0"/>
              <a:t>document‐</a:t>
            </a:r>
            <a:r>
              <a:rPr lang="en-US" dirty="0"/>
              <a:t>based essays. </a:t>
            </a:r>
            <a:endParaRPr lang="en-US" dirty="0" smtClean="0"/>
          </a:p>
          <a:p>
            <a:pPr lvl="1"/>
            <a:r>
              <a:rPr lang="en-US" dirty="0" smtClean="0"/>
              <a:t>Students </a:t>
            </a:r>
            <a:r>
              <a:rPr lang="en-US" dirty="0"/>
              <a:t>will use math and science skills in order to interpret charts and graphs, social studies for background information on the essay topic, and language arts skills in writing the essay.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6976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– Learner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9775" y="2122068"/>
            <a:ext cx="7662864" cy="3915195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Most of the students in the class </a:t>
            </a:r>
            <a:r>
              <a:rPr lang="en-US" dirty="0" smtClean="0"/>
              <a:t>are 15 – 16 years old. </a:t>
            </a:r>
          </a:p>
          <a:p>
            <a:r>
              <a:rPr lang="en-US" dirty="0" smtClean="0"/>
              <a:t>85% of students understand </a:t>
            </a:r>
            <a:r>
              <a:rPr lang="en-US" dirty="0"/>
              <a:t>essays, but they are not happy about writing them. </a:t>
            </a:r>
            <a:endParaRPr lang="en-US" dirty="0" smtClean="0"/>
          </a:p>
          <a:p>
            <a:r>
              <a:rPr lang="en-US" dirty="0" smtClean="0"/>
              <a:t>5</a:t>
            </a:r>
            <a:r>
              <a:rPr lang="en-US" dirty="0"/>
              <a:t>% don’t understand how to write essays and 10% of them understand essays and enjoy writing them. </a:t>
            </a:r>
            <a:endParaRPr lang="en-US" dirty="0" smtClean="0"/>
          </a:p>
          <a:p>
            <a:r>
              <a:rPr lang="en-US" dirty="0" smtClean="0"/>
              <a:t>90</a:t>
            </a:r>
            <a:r>
              <a:rPr lang="en-US" dirty="0"/>
              <a:t>% of my students are in Honors English. </a:t>
            </a:r>
            <a:endParaRPr lang="en-US" dirty="0" smtClean="0"/>
          </a:p>
          <a:p>
            <a:r>
              <a:rPr lang="en-US" dirty="0" smtClean="0"/>
              <a:t>58</a:t>
            </a:r>
            <a:r>
              <a:rPr lang="en-US" dirty="0"/>
              <a:t>% of my students have written a document based essay question before. </a:t>
            </a:r>
          </a:p>
          <a:p>
            <a:r>
              <a:rPr lang="en-US" dirty="0"/>
              <a:t>When asked what the first word that comes to mind is when you see the word document based essay question most students chose a word or phrase that was negative. </a:t>
            </a:r>
          </a:p>
        </p:txBody>
      </p:sp>
    </p:spTree>
    <p:extLst>
      <p:ext uri="{BB962C8B-B14F-4D97-AF65-F5344CB8AC3E}">
        <p14:creationId xmlns:p14="http://schemas.microsoft.com/office/powerpoint/2010/main" val="10517944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– Task Analysis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43410572"/>
              </p:ext>
            </p:extLst>
          </p:nvPr>
        </p:nvGraphicFramePr>
        <p:xfrm>
          <a:off x="615867" y="1463041"/>
          <a:ext cx="7662864" cy="5577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31432"/>
                <a:gridCol w="3831432"/>
              </a:tblGrid>
              <a:tr h="370840">
                <a:tc>
                  <a:txBody>
                    <a:bodyPr/>
                    <a:lstStyle/>
                    <a:p>
                      <a:endParaRPr lang="en-US" dirty="0">
                        <a:effectLst/>
                      </a:endParaRPr>
                    </a:p>
                    <a:p>
                      <a:r>
                        <a:rPr lang="en-US" sz="1200" dirty="0">
                          <a:effectLst/>
                          <a:latin typeface="TimesNewRomanPSMT"/>
                        </a:rPr>
                        <a:t>Core Skills </a:t>
                      </a:r>
                      <a:endParaRPr lang="en-US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effectLst/>
                          <a:latin typeface="TimesNewRomanPSMT"/>
                        </a:rPr>
                        <a:t>Expanded Core Points </a:t>
                      </a:r>
                      <a:endParaRPr lang="en-US">
                        <a:effectLst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>
                          <a:effectLst/>
                          <a:latin typeface="TimesNewRomanPSMT"/>
                        </a:rPr>
                        <a:t>Provides a clearly stated and appropriate thesis that addresses all parts of the question. Thesis should not merely be a restating of the question. </a:t>
                      </a:r>
                      <a:endParaRPr lang="en-US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effectLst/>
                          <a:latin typeface="TimesNewRomanPSMT"/>
                        </a:rPr>
                        <a:t>Having a clear, analytical, and comprehensive thesis. </a:t>
                      </a:r>
                      <a:endParaRPr lang="en-US">
                        <a:effectLst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endParaRPr lang="en-US">
                        <a:effectLst/>
                      </a:endParaRPr>
                    </a:p>
                    <a:p>
                      <a:r>
                        <a:rPr lang="en-US" sz="1200">
                          <a:effectLst/>
                          <a:latin typeface="TimesNewRomanPSMT"/>
                        </a:rPr>
                        <a:t>Discusses a majority of the documents individually and specifically. </a:t>
                      </a:r>
                      <a:endParaRPr lang="en-US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>
                        <a:effectLst/>
                      </a:endParaRPr>
                    </a:p>
                    <a:p>
                      <a:r>
                        <a:rPr lang="en-US" sz="1200">
                          <a:effectLst/>
                          <a:latin typeface="TimesNewRomanPSMT"/>
                        </a:rPr>
                        <a:t>Using every document or almost every document. </a:t>
                      </a:r>
                      <a:endParaRPr lang="en-US">
                        <a:effectLst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>
                          <a:effectLst/>
                          <a:latin typeface="TimesNewRomanPSMT"/>
                        </a:rPr>
                        <a:t>Demonstrates an understanding of the basic meaning of the documents (you may misinterpret no more than one document). </a:t>
                      </a:r>
                      <a:endParaRPr lang="en-US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effectLst/>
                          <a:latin typeface="TimesNewRomanPSMT"/>
                        </a:rPr>
                        <a:t>Discussing bias or point of view in at least four documents. </a:t>
                      </a:r>
                      <a:endParaRPr lang="en-US">
                        <a:effectLst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>
                          <a:effectLst/>
                          <a:latin typeface="TimesNewRomanPSMT"/>
                        </a:rPr>
                        <a:t>Supports thesis with an appropriate interpretation of the majority of the documents. </a:t>
                      </a:r>
                      <a:endParaRPr lang="en-US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effectLst/>
                          <a:latin typeface="TimesNewRomanPSMT"/>
                        </a:rPr>
                        <a:t>Analyzing documents by creating additional groupings or using some other advanced method </a:t>
                      </a:r>
                      <a:endParaRPr lang="en-US">
                        <a:effectLst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endParaRPr lang="en-US">
                        <a:effectLst/>
                      </a:endParaRPr>
                    </a:p>
                    <a:p>
                      <a:r>
                        <a:rPr lang="en-US" sz="1200">
                          <a:effectLst/>
                          <a:latin typeface="TimesNewRomanPSMT"/>
                        </a:rPr>
                        <a:t>Shows point of view or bias in at least three documents. </a:t>
                      </a:r>
                      <a:endParaRPr lang="en-US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>
                        <a:effectLst/>
                      </a:endParaRPr>
                    </a:p>
                    <a:p>
                      <a:r>
                        <a:rPr lang="en-US" sz="1200">
                          <a:effectLst/>
                          <a:latin typeface="TimesNewRomanPSMT"/>
                        </a:rPr>
                        <a:t>Using outside information </a:t>
                      </a:r>
                      <a:endParaRPr lang="en-US">
                        <a:effectLst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endParaRPr lang="en-US">
                        <a:effectLst/>
                      </a:endParaRPr>
                    </a:p>
                    <a:p>
                      <a:r>
                        <a:rPr lang="en-US" sz="1200">
                          <a:effectLst/>
                          <a:latin typeface="TimesNewRomanPSMT"/>
                        </a:rPr>
                        <a:t>Analyzes documents by organizing them into at least three appropriate groups. </a:t>
                      </a:r>
                      <a:endParaRPr lang="en-US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>
                        <a:effectLst/>
                      </a:endParaRPr>
                    </a:p>
                    <a:p>
                      <a:r>
                        <a:rPr lang="en-US" sz="1200">
                          <a:effectLst/>
                          <a:latin typeface="TimesNewRomanPSMT"/>
                        </a:rPr>
                        <a:t>Displaying an understanding of the nuances within the document. </a:t>
                      </a:r>
                      <a:endParaRPr lang="en-US">
                        <a:effectLst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endParaRPr lang="en-US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>
                        <a:effectLst/>
                      </a:endParaRPr>
                    </a:p>
                    <a:p>
                      <a:r>
                        <a:rPr lang="en-US" sz="1200">
                          <a:effectLst/>
                          <a:latin typeface="TimesNewRomanPSMT"/>
                        </a:rPr>
                        <a:t>Addresses all parts of the question thoroughly </a:t>
                      </a:r>
                      <a:endParaRPr lang="en-US">
                        <a:effectLst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endParaRPr lang="en-US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>
                        <a:effectLst/>
                      </a:endParaRPr>
                    </a:p>
                    <a:p>
                      <a:r>
                        <a:rPr lang="en-US" sz="1200" dirty="0">
                          <a:effectLst/>
                          <a:latin typeface="TimesNewRomanPSMT"/>
                        </a:rPr>
                        <a:t>Uses documents persuasively as evidence. </a:t>
                      </a:r>
                      <a:endParaRPr lang="en-US" dirty="0">
                        <a:effectLst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5145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– Needs Analysis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70923412"/>
              </p:ext>
            </p:extLst>
          </p:nvPr>
        </p:nvGraphicFramePr>
        <p:xfrm>
          <a:off x="739775" y="1488141"/>
          <a:ext cx="7662861" cy="56440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1429"/>
                <a:gridCol w="851429"/>
                <a:gridCol w="851429"/>
                <a:gridCol w="851429"/>
                <a:gridCol w="851429"/>
                <a:gridCol w="851429"/>
                <a:gridCol w="851429"/>
                <a:gridCol w="851429"/>
                <a:gridCol w="851429"/>
              </a:tblGrid>
              <a:tr h="35312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No Idea</a:t>
                      </a:r>
                      <a:endParaRPr lang="en-US" sz="12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Somewhat of an Idea</a:t>
                      </a:r>
                      <a:endParaRPr lang="en-US" sz="12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An Idea</a:t>
                      </a:r>
                      <a:endParaRPr lang="en-US" sz="12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Confident</a:t>
                      </a:r>
                      <a:endParaRPr lang="en-US" sz="12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5312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2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Before</a:t>
                      </a:r>
                      <a:endParaRPr lang="en-US" sz="1200" b="1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After</a:t>
                      </a:r>
                      <a:endParaRPr lang="en-US" sz="12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Before</a:t>
                      </a:r>
                      <a:endParaRPr lang="en-US" sz="1200" b="1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After</a:t>
                      </a:r>
                      <a:endParaRPr lang="en-US" sz="12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Before</a:t>
                      </a:r>
                      <a:endParaRPr lang="en-US" sz="1200" b="1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After</a:t>
                      </a:r>
                      <a:endParaRPr lang="en-US" sz="12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Before</a:t>
                      </a:r>
                      <a:endParaRPr lang="en-US" sz="1200" b="1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After</a:t>
                      </a:r>
                      <a:endParaRPr lang="en-US" sz="12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5312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Thesis Statement</a:t>
                      </a:r>
                      <a:endParaRPr lang="en-US" sz="12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1.5%</a:t>
                      </a:r>
                      <a:endParaRPr lang="en-US" sz="1200" b="1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13.6%</a:t>
                      </a:r>
                      <a:endParaRPr lang="en-US" sz="1200" b="1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37.9%</a:t>
                      </a:r>
                      <a:endParaRPr lang="en-US" sz="1200" b="1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47%</a:t>
                      </a:r>
                      <a:endParaRPr lang="en-US" sz="1200" b="1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0" marB="0"/>
                </a:tc>
              </a:tr>
              <a:tr h="35312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Topic Sentence</a:t>
                      </a:r>
                      <a:endParaRPr lang="en-US" sz="12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0%</a:t>
                      </a:r>
                      <a:endParaRPr lang="en-US" sz="1200" b="1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10.6%</a:t>
                      </a:r>
                      <a:endParaRPr lang="en-US" sz="1200" b="1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41.5%</a:t>
                      </a:r>
                      <a:endParaRPr lang="en-US" sz="1200" b="1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47.7%</a:t>
                      </a:r>
                      <a:endParaRPr lang="en-US" sz="1200" b="1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8580" marR="68580" marT="0" marB="0"/>
                </a:tc>
              </a:tr>
              <a:tr h="52243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Grouping of Documents</a:t>
                      </a:r>
                      <a:endParaRPr lang="en-US" sz="12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19.7%</a:t>
                      </a:r>
                      <a:endParaRPr lang="en-US" sz="1200" b="1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42.4%</a:t>
                      </a:r>
                      <a:endParaRPr lang="en-US" sz="1200" b="1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25.5%</a:t>
                      </a:r>
                      <a:endParaRPr lang="en-US" sz="1200" b="1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12.1%</a:t>
                      </a:r>
                      <a:endParaRPr lang="en-US" sz="1200" b="1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8580" marR="68580" marT="0" marB="0"/>
                </a:tc>
              </a:tr>
              <a:tr h="35312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Attrition of Documents</a:t>
                      </a:r>
                      <a:endParaRPr lang="en-US" sz="12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62.1%</a:t>
                      </a:r>
                      <a:endParaRPr lang="en-US" sz="1200" b="1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22.7%</a:t>
                      </a:r>
                      <a:endParaRPr lang="en-US" sz="1200" b="1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6.1%</a:t>
                      </a:r>
                      <a:endParaRPr lang="en-US" sz="1200" b="1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9.1%</a:t>
                      </a:r>
                      <a:endParaRPr lang="en-US" sz="1200" b="1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8580" marR="68580" marT="0" marB="0"/>
                </a:tc>
              </a:tr>
              <a:tr h="35312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Analysis of Documents</a:t>
                      </a:r>
                      <a:endParaRPr lang="en-US" sz="12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7.5%</a:t>
                      </a:r>
                      <a:endParaRPr lang="en-US" sz="1200" b="1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21.2%</a:t>
                      </a:r>
                      <a:endParaRPr lang="en-US" sz="1200" b="1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51.5%</a:t>
                      </a:r>
                      <a:endParaRPr lang="en-US" sz="1200" b="1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19.7%</a:t>
                      </a:r>
                      <a:endParaRPr lang="en-US" sz="1200" b="1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8580" marR="68580" marT="0" marB="0"/>
                </a:tc>
              </a:tr>
              <a:tr h="69657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Point of View or Bias of Documents</a:t>
                      </a:r>
                      <a:endParaRPr lang="en-US" sz="12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4.5%</a:t>
                      </a:r>
                      <a:endParaRPr lang="en-US" sz="1200" b="1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25.8%</a:t>
                      </a:r>
                      <a:endParaRPr lang="en-US" sz="1200" b="1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45.5%</a:t>
                      </a:r>
                      <a:endParaRPr lang="en-US" sz="1200" b="1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24.2%</a:t>
                      </a:r>
                      <a:endParaRPr lang="en-US" sz="1200" b="1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8580" marR="68580" marT="0" marB="0"/>
                </a:tc>
              </a:tr>
              <a:tr h="52243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Tone within a Document</a:t>
                      </a:r>
                      <a:endParaRPr lang="en-US" sz="12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13.6%</a:t>
                      </a:r>
                      <a:endParaRPr lang="en-US" sz="1200" b="1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25.8%</a:t>
                      </a:r>
                      <a:endParaRPr lang="en-US" sz="1200" b="1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28.8%</a:t>
                      </a:r>
                      <a:endParaRPr lang="en-US" sz="1200" b="1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31.8%</a:t>
                      </a:r>
                      <a:endParaRPr lang="en-US" sz="1200" b="1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8580" marR="68580" marT="0" marB="0"/>
                </a:tc>
              </a:tr>
              <a:tr h="69657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Citing Documents within Essay</a:t>
                      </a:r>
                      <a:endParaRPr lang="en-US" sz="12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6.1%</a:t>
                      </a:r>
                      <a:endParaRPr lang="en-US" sz="1200" b="1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25.8%</a:t>
                      </a:r>
                      <a:endParaRPr lang="en-US" sz="1200" b="1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28.8%</a:t>
                      </a:r>
                      <a:endParaRPr lang="en-US" sz="1200" b="1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31.8%</a:t>
                      </a:r>
                      <a:endParaRPr lang="en-US" sz="1200" b="1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8580" marR="68580" marT="0" marB="0"/>
                </a:tc>
              </a:tr>
              <a:tr h="52243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Reliability of a Document</a:t>
                      </a:r>
                      <a:endParaRPr lang="en-US" sz="12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12.1%</a:t>
                      </a:r>
                      <a:endParaRPr lang="en-US" sz="1200" b="1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19.7%</a:t>
                      </a:r>
                      <a:endParaRPr lang="en-US" sz="1200" b="1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47%</a:t>
                      </a:r>
                      <a:endParaRPr lang="en-US" sz="1200" b="1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21.2%</a:t>
                      </a:r>
                      <a:endParaRPr lang="en-US" sz="1200" b="1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0" marB="0"/>
                </a:tc>
              </a:tr>
              <a:tr h="35312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53406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 -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9775" y="2245986"/>
            <a:ext cx="7662864" cy="3791278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Objectives:</a:t>
            </a:r>
          </a:p>
          <a:p>
            <a:pPr lvl="1"/>
            <a:r>
              <a:rPr lang="en-US" dirty="0" smtClean="0"/>
              <a:t>Students will be able to label the core requirements of document-based essay questions with 100% accuracy. </a:t>
            </a:r>
          </a:p>
          <a:p>
            <a:pPr lvl="1"/>
            <a:r>
              <a:rPr lang="en-US" dirty="0" smtClean="0"/>
              <a:t>Students will be able to demonstrate an understanding of the basic meaning of each document by summarizing them into three appropriate groupings on the essay question topic.</a:t>
            </a:r>
          </a:p>
          <a:p>
            <a:pPr lvl="1"/>
            <a:r>
              <a:rPr lang="en-US" dirty="0" smtClean="0"/>
              <a:t>Student will be able to demonstrate point of view or bias in 9 of the document by identifying the point of view of a document, tone of a document, or reliability of a document. </a:t>
            </a:r>
          </a:p>
          <a:p>
            <a:pPr lvl="1"/>
            <a:r>
              <a:rPr lang="en-US" dirty="0" smtClean="0"/>
              <a:t>Students will be able to use attrition correctly when citing documents.</a:t>
            </a:r>
          </a:p>
          <a:p>
            <a:pPr lvl="1"/>
            <a:r>
              <a:rPr lang="en-US" dirty="0" smtClean="0"/>
              <a:t>Students will be able to write a document-based essay satisfying the core requirements of a document-based essay in AP European History.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1728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 - 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Scope and Sequence – five days</a:t>
            </a:r>
          </a:p>
          <a:p>
            <a:r>
              <a:rPr lang="en-US" dirty="0" smtClean="0"/>
              <a:t>Facilitator Instructions</a:t>
            </a:r>
          </a:p>
          <a:p>
            <a:r>
              <a:rPr lang="en-US" dirty="0" smtClean="0"/>
              <a:t>Student Instructions</a:t>
            </a:r>
          </a:p>
          <a:p>
            <a:r>
              <a:rPr lang="en-US" dirty="0" smtClean="0"/>
              <a:t>Sample of handouts and activities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75215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 - Implementation</a:t>
            </a:r>
            <a:endParaRPr lang="en-US" dirty="0"/>
          </a:p>
        </p:txBody>
      </p:sp>
      <p:pic>
        <p:nvPicPr>
          <p:cNvPr id="4" name="Content Placeholder 3" descr="IMG_1082.jpeg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577" b="21577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8402960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 – Learner Reaction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9775" y="2279044"/>
            <a:ext cx="7662864" cy="4549122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/>
              <a:t>Was the document- based essay rubric (bright green) helpful in your understanding of document-based essay questions</a:t>
            </a:r>
            <a:r>
              <a:rPr lang="en-US" b="1" dirty="0" smtClean="0"/>
              <a:t>?</a:t>
            </a:r>
            <a:r>
              <a:rPr lang="en-US" dirty="0"/>
              <a:t> </a:t>
            </a:r>
            <a:r>
              <a:rPr lang="en-US" dirty="0" smtClean="0"/>
              <a:t>98.2 </a:t>
            </a:r>
            <a:r>
              <a:rPr lang="en-US" dirty="0"/>
              <a:t>% said yes to this question. </a:t>
            </a:r>
            <a:endParaRPr lang="en-US" dirty="0" smtClean="0"/>
          </a:p>
          <a:p>
            <a:r>
              <a:rPr lang="en-US" b="1" dirty="0" smtClean="0"/>
              <a:t>Was </a:t>
            </a:r>
            <a:r>
              <a:rPr lang="en-US" b="1" dirty="0"/>
              <a:t>grading and labeling the sample essay an effective tool in helping you </a:t>
            </a:r>
            <a:r>
              <a:rPr lang="en-US" b="1" dirty="0" smtClean="0"/>
              <a:t>understand </a:t>
            </a:r>
            <a:r>
              <a:rPr lang="en-US" b="1" dirty="0"/>
              <a:t>document-based essay questions? </a:t>
            </a:r>
            <a:r>
              <a:rPr lang="en-US" dirty="0" smtClean="0"/>
              <a:t>92.9</a:t>
            </a:r>
            <a:r>
              <a:rPr lang="en-US" dirty="0"/>
              <a:t>% said yes to this question. </a:t>
            </a:r>
          </a:p>
          <a:p>
            <a:r>
              <a:rPr lang="en-US" b="1" dirty="0"/>
              <a:t>Was it helpful to go over the documents together as a class before you put </a:t>
            </a:r>
            <a:r>
              <a:rPr lang="en-US" b="1" dirty="0" smtClean="0"/>
              <a:t>them </a:t>
            </a:r>
            <a:r>
              <a:rPr lang="en-US" b="1" dirty="0"/>
              <a:t>into groups with your seat partner? </a:t>
            </a:r>
            <a:r>
              <a:rPr lang="en-US" dirty="0" smtClean="0"/>
              <a:t>96.4 </a:t>
            </a:r>
            <a:r>
              <a:rPr lang="en-US" dirty="0"/>
              <a:t>% said yes to this question. </a:t>
            </a:r>
          </a:p>
          <a:p>
            <a:r>
              <a:rPr lang="en-US" b="1" dirty="0"/>
              <a:t>Was it helpful working with your seat partner when asked to group </a:t>
            </a:r>
            <a:r>
              <a:rPr lang="en-US" b="1" dirty="0" smtClean="0"/>
              <a:t>documents </a:t>
            </a:r>
            <a:r>
              <a:rPr lang="en-US" b="1" dirty="0"/>
              <a:t>and to identify POV or bias? </a:t>
            </a:r>
            <a:r>
              <a:rPr lang="en-US" dirty="0" smtClean="0"/>
              <a:t>83.9</a:t>
            </a:r>
            <a:r>
              <a:rPr lang="en-US" dirty="0"/>
              <a:t>% said yes to this question. </a:t>
            </a:r>
          </a:p>
          <a:p>
            <a:r>
              <a:rPr lang="en-US" b="1" dirty="0"/>
              <a:t>Was it helpful to write the thesis statement and two body paragraphs </a:t>
            </a:r>
            <a:r>
              <a:rPr lang="en-US" b="1" dirty="0" smtClean="0"/>
              <a:t>together </a:t>
            </a:r>
            <a:r>
              <a:rPr lang="en-US" b="1" dirty="0"/>
              <a:t>as a class? </a:t>
            </a:r>
            <a:r>
              <a:rPr lang="en-US" dirty="0" smtClean="0"/>
              <a:t>91.1 </a:t>
            </a:r>
            <a:r>
              <a:rPr lang="en-US" dirty="0"/>
              <a:t>% said yes to this question. </a:t>
            </a:r>
          </a:p>
          <a:p>
            <a:r>
              <a:rPr lang="en-US" b="1" dirty="0"/>
              <a:t>Do you feel that your understanding of document-based essay questions has </a:t>
            </a:r>
            <a:r>
              <a:rPr lang="en-US" b="1" dirty="0" smtClean="0"/>
              <a:t>improved </a:t>
            </a:r>
            <a:r>
              <a:rPr lang="en-US" b="1" dirty="0"/>
              <a:t>since last week? </a:t>
            </a:r>
            <a:r>
              <a:rPr lang="en-US" dirty="0" smtClean="0"/>
              <a:t>98.2 </a:t>
            </a:r>
            <a:r>
              <a:rPr lang="en-US" dirty="0"/>
              <a:t>% said yes to this question.</a:t>
            </a:r>
            <a:br>
              <a:rPr lang="en-US" dirty="0"/>
            </a:b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433664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enesis">
  <a:themeElements>
    <a:clrScheme name="Genesis">
      <a:dk1>
        <a:sysClr val="windowText" lastClr="000000"/>
      </a:dk1>
      <a:lt1>
        <a:sysClr val="window" lastClr="FFFFFF"/>
      </a:lt1>
      <a:dk2>
        <a:srgbClr val="465466"/>
      </a:dk2>
      <a:lt2>
        <a:srgbClr val="BBD7F8"/>
      </a:lt2>
      <a:accent1>
        <a:srgbClr val="80B606"/>
      </a:accent1>
      <a:accent2>
        <a:srgbClr val="E29F1D"/>
      </a:accent2>
      <a:accent3>
        <a:srgbClr val="2397E2"/>
      </a:accent3>
      <a:accent4>
        <a:srgbClr val="35ACA2"/>
      </a:accent4>
      <a:accent5>
        <a:srgbClr val="5430BB"/>
      </a:accent5>
      <a:accent6>
        <a:srgbClr val="8D34E0"/>
      </a:accent6>
      <a:hlink>
        <a:srgbClr val="00B0F0"/>
      </a:hlink>
      <a:folHlink>
        <a:srgbClr val="0070C0"/>
      </a:folHlink>
    </a:clrScheme>
    <a:fontScheme name="Genesis">
      <a:majorFont>
        <a:latin typeface="Calisto MT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Genesis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70000"/>
                <a:satMod val="100000"/>
                <a:greenMod val="110000"/>
              </a:schemeClr>
            </a:gs>
            <a:gs pos="75000">
              <a:schemeClr val="phClr">
                <a:tint val="40000"/>
                <a:satMod val="150000"/>
                <a:redMod val="100000"/>
                <a:blueMod val="100000"/>
              </a:schemeClr>
            </a:gs>
            <a:gs pos="100000">
              <a:schemeClr val="phClr">
                <a:tint val="60000"/>
                <a:satMod val="120000"/>
                <a:redMod val="100000"/>
                <a:blueMod val="100000"/>
              </a:schemeClr>
            </a:gs>
          </a:gsLst>
          <a:path path="circle">
            <a:fillToRect l="25000" t="25000" r="5000" b="5000"/>
          </a:path>
        </a:gradFill>
        <a:gradFill rotWithShape="1">
          <a:gsLst>
            <a:gs pos="0">
              <a:schemeClr val="phClr">
                <a:tint val="50000"/>
                <a:shade val="100000"/>
                <a:alpha val="100000"/>
                <a:satMod val="150000"/>
              </a:schemeClr>
            </a:gs>
            <a:gs pos="40000">
              <a:schemeClr val="phClr">
                <a:tint val="70000"/>
                <a:shade val="100000"/>
                <a:alpha val="100000"/>
                <a:satMod val="150000"/>
              </a:schemeClr>
            </a:gs>
            <a:gs pos="100000">
              <a:schemeClr val="phClr">
                <a:shade val="90000"/>
                <a:satMod val="11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88900" dist="50800" dir="11400000" sx="102000" sy="101000" algn="tl" rotWithShape="0">
              <a:srgbClr val="000000">
                <a:alpha val="35000"/>
              </a:srgbClr>
            </a:outerShdw>
          </a:effectLst>
          <a:scene3d>
            <a:camera prst="perspectiveFront" fov="4800000"/>
            <a:lightRig rig="morning" dir="tl"/>
          </a:scene3d>
          <a:sp3d prstMaterial="softmetal">
            <a:bevelT w="0" h="0"/>
          </a:sp3d>
        </a:effectStyle>
        <a:effectStyle>
          <a:effectLst>
            <a:innerShdw blurRad="50800" dist="25400" dir="13500000">
              <a:srgbClr val="000000">
                <a:alpha val="75000"/>
              </a:srgbClr>
            </a:innerShdw>
            <a:reflection blurRad="101600" stA="40000" endPos="50000" dist="63500" dir="5400000" fadeDir="7200000" sy="-100000" kx="300000" rotWithShape="0"/>
          </a:effectLst>
          <a:scene3d>
            <a:camera prst="orthographicFront">
              <a:rot lat="0" lon="0" rev="0"/>
            </a:camera>
            <a:lightRig rig="chilly" dir="tr">
              <a:rot lat="0" lon="0" rev="1200000"/>
            </a:lightRig>
          </a:scene3d>
          <a:sp3d prstMaterial="plastic">
            <a:bevelT w="0" h="0"/>
          </a:sp3d>
        </a:effectStyle>
      </a:effectStyleLst>
      <a:bgFillStyleLst>
        <a:blipFill rotWithShape="1">
          <a:blip xmlns:r="http://schemas.openxmlformats.org/officeDocument/2006/relationships" r:embed="rId1"/>
          <a:stretch/>
        </a:blipFill>
        <a:blipFill rotWithShape="1">
          <a:blip xmlns:r="http://schemas.openxmlformats.org/officeDocument/2006/relationships" r:embed="rId2"/>
          <a:stretch/>
        </a:blipFill>
        <a:blipFill rotWithShape="1">
          <a:blip xmlns:r="http://schemas.openxmlformats.org/officeDocument/2006/relationships" r:embed="rId3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Genesis.thmx</Template>
  <TotalTime>270</TotalTime>
  <Words>1035</Words>
  <Application>Microsoft Office PowerPoint</Application>
  <PresentationFormat>On-screen Show (4:3)</PresentationFormat>
  <Paragraphs>227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Genesis</vt:lpstr>
      <vt:lpstr>Thematic Unit Presentation</vt:lpstr>
      <vt:lpstr>Thematic Unit</vt:lpstr>
      <vt:lpstr>A – Learner Analysis</vt:lpstr>
      <vt:lpstr>A – Task Analysis</vt:lpstr>
      <vt:lpstr>A – Needs Analysis</vt:lpstr>
      <vt:lpstr>D - Design</vt:lpstr>
      <vt:lpstr>D - Development</vt:lpstr>
      <vt:lpstr>I - Implementation</vt:lpstr>
      <vt:lpstr>Evaluation – Learner Reaction</vt:lpstr>
      <vt:lpstr>Evaluation – Meeting Objectives</vt:lpstr>
      <vt:lpstr>Evaluation</vt:lpstr>
      <vt:lpstr>Final Thoughts </vt:lpstr>
    </vt:vector>
  </TitlesOfParts>
  <Company>Brighton High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Thematic Unit Presentation</dc:title>
  <dc:creator>jodi ide</dc:creator>
  <cp:lastModifiedBy>jodi.ide</cp:lastModifiedBy>
  <cp:revision>8</cp:revision>
  <dcterms:created xsi:type="dcterms:W3CDTF">2013-03-11T15:10:52Z</dcterms:created>
  <dcterms:modified xsi:type="dcterms:W3CDTF">2013-03-12T19:36:49Z</dcterms:modified>
</cp:coreProperties>
</file>